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7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3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7508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422077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7499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917771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56850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35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83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23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2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5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8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2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2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4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2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145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95848" y="1705287"/>
            <a:ext cx="7766936" cy="1646302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UMOWA KREDYTU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0116" y="4338559"/>
            <a:ext cx="10058400" cy="121507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l-PL" dirty="0"/>
              <a:t>Materiał przygotowany w ramach edukacji prawnej, zmierzającej do zwiększenia świadomości prawnej społeczeństwa przez:</a:t>
            </a:r>
          </a:p>
          <a:p>
            <a:pPr algn="ctr"/>
            <a:r>
              <a:rPr lang="pl-PL" dirty="0"/>
              <a:t>Kancelarię Radcy Prawnego</a:t>
            </a:r>
          </a:p>
          <a:p>
            <a:pPr algn="ctr"/>
            <a:r>
              <a:rPr lang="pl-PL" dirty="0"/>
              <a:t>dr Małgorzaty Maliszewskiej</a:t>
            </a:r>
          </a:p>
          <a:p>
            <a:pPr algn="ctr"/>
            <a:r>
              <a:rPr lang="pl-PL" dirty="0"/>
              <a:t>ul. Szczęśliwicka27a lok. 3, 02-323 Warszawa</a:t>
            </a:r>
          </a:p>
          <a:p>
            <a:pPr algn="ctr"/>
            <a:r>
              <a:rPr lang="pl-PL" dirty="0"/>
              <a:t>tel.(22) 822 30 30, prawnik@drmaliszewskakancelaria.com</a:t>
            </a:r>
          </a:p>
        </p:txBody>
      </p:sp>
    </p:spTree>
    <p:extLst>
      <p:ext uri="{BB962C8B-B14F-4D97-AF65-F5344CB8AC3E}">
        <p14:creationId xmlns:p14="http://schemas.microsoft.com/office/powerpoint/2010/main" val="4206409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UMOWA ODWRÓCONEGO KREDYTU HIPOTECZNEGO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075935"/>
            <a:ext cx="8596668" cy="4552619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Zgodnie z art. 4 ust. 1 ustawy </a:t>
            </a:r>
            <a:r>
              <a:rPr lang="pl-PL" dirty="0"/>
              <a:t>z dnia 23 października 2014 r. o odwróconym kredycie </a:t>
            </a:r>
            <a:r>
              <a:rPr lang="pl-PL" dirty="0" smtClean="0"/>
              <a:t>hipotecznym </a:t>
            </a:r>
            <a:r>
              <a:rPr lang="pl-PL" i="1" dirty="0" smtClean="0"/>
              <a:t>„</a:t>
            </a:r>
            <a:r>
              <a:rPr lang="pl-PL" i="1" dirty="0"/>
              <a:t>Przez umowę odwróconego kredytu hipotecznego bank zobowiązuje się oddać do dyspozycji kredytobiorcy na czas nieoznaczony określoną sumę środków pieniężnych, których spłata nastąpi po śmierci kredytobiorcy, a kredytobiorca zobowiązuje się do ustanowienia zabezpieczenia spłaty tej sumy wraz z należnymi odsetkami oraz innymi </a:t>
            </a:r>
            <a:r>
              <a:rPr lang="pl-PL" i="1" dirty="0" smtClean="0"/>
              <a:t>kosztami”</a:t>
            </a:r>
            <a:r>
              <a:rPr lang="pl-PL" dirty="0" smtClean="0"/>
              <a:t>.</a:t>
            </a: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Konstrukcja odwróconego kredytu hipotecznego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k</a:t>
            </a:r>
            <a:r>
              <a:rPr lang="pl-PL" dirty="0" smtClean="0"/>
              <a:t>redytobiorcą </a:t>
            </a:r>
            <a:r>
              <a:rPr lang="pl-PL" dirty="0"/>
              <a:t>może być osoba fizyczna, która </a:t>
            </a:r>
            <a:r>
              <a:rPr lang="pl-PL" dirty="0" smtClean="0"/>
              <a:t>jest właścicielem </a:t>
            </a:r>
            <a:r>
              <a:rPr lang="pl-PL" dirty="0"/>
              <a:t>nieruchomości lub której przysługuje spółdzielcze własnościowe prawo do </a:t>
            </a:r>
            <a:r>
              <a:rPr lang="pl-PL" dirty="0" smtClean="0"/>
              <a:t>lokalu </a:t>
            </a:r>
            <a:r>
              <a:rPr lang="pl-PL" dirty="0"/>
              <a:t>lub prawo użytkowania </a:t>
            </a:r>
            <a:r>
              <a:rPr lang="pl-PL" dirty="0" smtClean="0"/>
              <a:t>wieczystego,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k</a:t>
            </a:r>
            <a:r>
              <a:rPr lang="pl-PL" dirty="0" smtClean="0"/>
              <a:t>redytobiorcą </a:t>
            </a:r>
            <a:r>
              <a:rPr lang="pl-PL" dirty="0"/>
              <a:t>może być również osoba fizyczna będąca współwłaścicielem nieruchomości lub której przysługuje udział w spółdzielczym własnościowym prawie do lokalu lub w prawie użytkowania </a:t>
            </a:r>
            <a:r>
              <a:rPr lang="pl-PL" dirty="0" smtClean="0"/>
              <a:t>wieczystego,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na </a:t>
            </a:r>
            <a:r>
              <a:rPr lang="pl-PL" dirty="0"/>
              <a:t>podstawie umowy odwróconego kredytu hipotecznego kredytobiorca (osoba fizyczna) otrzymuje od kredytodawcy (banku) ustaloną z góry kwotę środków </a:t>
            </a:r>
            <a:r>
              <a:rPr lang="pl-PL" dirty="0" smtClean="0"/>
              <a:t>pieniężnych (wypłata </a:t>
            </a:r>
            <a:r>
              <a:rPr lang="pl-PL" dirty="0"/>
              <a:t>może nastąpić jednorazowo albo w </a:t>
            </a:r>
            <a:r>
              <a:rPr lang="pl-PL" dirty="0" smtClean="0"/>
              <a:t>ratach),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c</a:t>
            </a:r>
            <a:r>
              <a:rPr lang="pl-PL" dirty="0" smtClean="0"/>
              <a:t>el </a:t>
            </a:r>
            <a:r>
              <a:rPr lang="pl-PL" dirty="0"/>
              <a:t>wydatkowania </a:t>
            </a:r>
            <a:r>
              <a:rPr lang="pl-PL" dirty="0" smtClean="0"/>
              <a:t>środków </a:t>
            </a:r>
            <a:r>
              <a:rPr lang="pl-PL" dirty="0"/>
              <a:t>pieniężnych przez kredytobiorcę </a:t>
            </a:r>
            <a:r>
              <a:rPr lang="pl-PL" dirty="0" smtClean="0"/>
              <a:t>jest nieograniczony,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udzielenie </a:t>
            </a:r>
            <a:r>
              <a:rPr lang="pl-PL" dirty="0"/>
              <a:t>odwróconego kredytu hipotecznego nie jest poprzedzone badaniem zdolności kredytowej kredytobiorcy, ponieważ przychody kredytobiorcy nie są planowanym źródłem spłaty </a:t>
            </a:r>
            <a:r>
              <a:rPr lang="pl-PL" dirty="0" smtClean="0"/>
              <a:t>kredytu,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kredytobiorca </a:t>
            </a:r>
            <a:r>
              <a:rPr lang="pl-PL" dirty="0"/>
              <a:t>musi przedstawić bankowi odpowiedni przedmiot </a:t>
            </a:r>
            <a:r>
              <a:rPr lang="pl-PL" dirty="0" smtClean="0"/>
              <a:t>zabezpieczenia, tj. nieruchomość</a:t>
            </a:r>
            <a:r>
              <a:rPr lang="pl-PL" dirty="0"/>
              <a:t>, do której kredytobiorcy przysługuje zbywalne prawo rzeczowe (prawo własności, prawo użytkowania wieczystego, spółdzielcze własnościowe prawo do lokalu lub udział w tych </a:t>
            </a:r>
            <a:r>
              <a:rPr lang="pl-PL" dirty="0" smtClean="0"/>
              <a:t>prawach),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p</a:t>
            </a:r>
            <a:r>
              <a:rPr lang="pl-PL" dirty="0" smtClean="0"/>
              <a:t>rzedmiot zabezpieczenia </a:t>
            </a:r>
            <a:r>
              <a:rPr lang="pl-PL" dirty="0"/>
              <a:t>zostaje obciążony hipoteką na rzecz </a:t>
            </a:r>
            <a:r>
              <a:rPr lang="pl-PL" dirty="0" smtClean="0"/>
              <a:t>banku,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kwota </a:t>
            </a:r>
            <a:r>
              <a:rPr lang="pl-PL" dirty="0"/>
              <a:t>kapitału odwróconego kredytu hipotecznego, którą udostępnia się kredytobiorcy, zależy od wartości przedmiotu </a:t>
            </a:r>
            <a:r>
              <a:rPr lang="pl-PL" dirty="0" smtClean="0"/>
              <a:t>zabezpieczenia,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spłata </a:t>
            </a:r>
            <a:r>
              <a:rPr lang="pl-PL" dirty="0"/>
              <a:t>odwróconego kredytu hipotecznego wraz z odsetkami i innymi kosztami następuje </a:t>
            </a:r>
            <a:r>
              <a:rPr lang="pl-PL" dirty="0" smtClean="0"/>
              <a:t>po </a:t>
            </a:r>
            <a:r>
              <a:rPr lang="pl-PL" dirty="0"/>
              <a:t>śmierci </a:t>
            </a:r>
            <a:r>
              <a:rPr lang="pl-PL" dirty="0" smtClean="0"/>
              <a:t>kredytobiorcy,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po </a:t>
            </a:r>
            <a:r>
              <a:rPr lang="pl-PL" dirty="0" smtClean="0"/>
              <a:t>śmierci kredytobiorcy bank </a:t>
            </a:r>
            <a:r>
              <a:rPr lang="pl-PL" dirty="0"/>
              <a:t>otrzymuje roszczenie dotyczące nabycia przedmiotu zabezpieczenia do swego </a:t>
            </a:r>
            <a:r>
              <a:rPr lang="pl-PL" dirty="0" smtClean="0"/>
              <a:t>majątku; gdy </a:t>
            </a:r>
            <a:r>
              <a:rPr lang="pl-PL" dirty="0"/>
              <a:t>bank nabywa </a:t>
            </a:r>
            <a:r>
              <a:rPr lang="pl-PL" dirty="0" smtClean="0"/>
              <a:t>przedmiot zabezpieczenia jego </a:t>
            </a:r>
            <a:r>
              <a:rPr lang="pl-PL" dirty="0"/>
              <a:t>aktualna wartość rynkowa jest zaliczana na spłatę wierzytelności </a:t>
            </a:r>
            <a:r>
              <a:rPr lang="pl-PL" dirty="0" smtClean="0"/>
              <a:t>banku, następnie </a:t>
            </a:r>
            <a:r>
              <a:rPr lang="pl-PL" dirty="0"/>
              <a:t>bank na własną rękę zbywa nieruchomość </a:t>
            </a:r>
            <a:r>
              <a:rPr lang="pl-PL" dirty="0" smtClean="0"/>
              <a:t>na </a:t>
            </a:r>
            <a:r>
              <a:rPr lang="pl-PL" dirty="0"/>
              <a:t>rynku </a:t>
            </a:r>
            <a:r>
              <a:rPr lang="pl-PL" dirty="0" smtClean="0"/>
              <a:t>wtórnym,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alternatywnym </a:t>
            </a:r>
            <a:r>
              <a:rPr lang="pl-PL" dirty="0"/>
              <a:t>sposobem zaspokojenia wierzytelności banku z tytułu umowy odwróconego kredytu hipotecznego jest skierowanie egzekucji sądowej do przedmiotu </a:t>
            </a:r>
            <a:r>
              <a:rPr lang="pl-PL" dirty="0" smtClean="0"/>
              <a:t>zabezpieczenia; spłata </a:t>
            </a:r>
            <a:r>
              <a:rPr lang="pl-PL" dirty="0"/>
              <a:t>wierzytelności następuje wówczas ze środków uzyskanych ze sprzedaży tego przedmiotu w ramach postępowania egzekucyjnego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0816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340658"/>
            <a:ext cx="8596668" cy="1320800"/>
          </a:xfrm>
        </p:spPr>
        <p:txBody>
          <a:bodyPr/>
          <a:lstStyle/>
          <a:p>
            <a:pPr algn="ctr"/>
            <a:r>
              <a:rPr lang="pl-PL" dirty="0"/>
              <a:t>UMOWA ODWRÓCONEGO KREDYTU HIPOTECZNEGO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3376" y="1909482"/>
            <a:ext cx="8480626" cy="467957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Umowę </a:t>
            </a:r>
            <a:r>
              <a:rPr lang="pl-PL" dirty="0"/>
              <a:t>odwróconego </a:t>
            </a:r>
            <a:r>
              <a:rPr lang="pl-PL" i="1" dirty="0"/>
              <a:t>kredytu hipotecznego</a:t>
            </a:r>
            <a:r>
              <a:rPr lang="pl-PL" dirty="0"/>
              <a:t> zawiera się w formie </a:t>
            </a:r>
            <a:r>
              <a:rPr lang="pl-PL" dirty="0" smtClean="0"/>
              <a:t>pisemnej.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Umowa </a:t>
            </a:r>
            <a:r>
              <a:rPr lang="pl-PL" dirty="0"/>
              <a:t>odwróconego </a:t>
            </a:r>
            <a:r>
              <a:rPr lang="pl-PL" i="1" dirty="0"/>
              <a:t>kredytu hipotecznego</a:t>
            </a:r>
            <a:r>
              <a:rPr lang="pl-PL" dirty="0"/>
              <a:t> określa w </a:t>
            </a:r>
            <a:r>
              <a:rPr lang="pl-PL" dirty="0" smtClean="0"/>
              <a:t>szczególności: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strony umowy,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kwotę </a:t>
            </a:r>
            <a:r>
              <a:rPr lang="pl-PL" dirty="0"/>
              <a:t>odwróconego </a:t>
            </a:r>
            <a:r>
              <a:rPr lang="pl-PL" i="1" dirty="0"/>
              <a:t>kredytu </a:t>
            </a:r>
            <a:r>
              <a:rPr lang="pl-PL" i="1" dirty="0" smtClean="0"/>
              <a:t>hipotecznego</a:t>
            </a:r>
            <a:r>
              <a:rPr lang="pl-PL" dirty="0" smtClean="0"/>
              <a:t>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rynkową </a:t>
            </a:r>
            <a:r>
              <a:rPr lang="pl-PL" dirty="0"/>
              <a:t>wartość nieruchomości lub </a:t>
            </a:r>
            <a:r>
              <a:rPr lang="pl-PL" dirty="0" smtClean="0"/>
              <a:t>lokalu,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stosunek </a:t>
            </a:r>
            <a:r>
              <a:rPr lang="pl-PL" dirty="0"/>
              <a:t>kwoty odwróconego </a:t>
            </a:r>
            <a:r>
              <a:rPr lang="pl-PL" i="1" dirty="0"/>
              <a:t>kredytu hipotecznego</a:t>
            </a:r>
            <a:r>
              <a:rPr lang="pl-PL" dirty="0"/>
              <a:t> do rynkowej wartości nieruchomości lub </a:t>
            </a:r>
            <a:r>
              <a:rPr lang="pl-PL" dirty="0" smtClean="0"/>
              <a:t>lokalu,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termin</a:t>
            </a:r>
            <a:r>
              <a:rPr lang="pl-PL" dirty="0"/>
              <a:t>, wysokość i sposób wypłaty kwoty odwróconego </a:t>
            </a:r>
            <a:r>
              <a:rPr lang="pl-PL" i="1" dirty="0"/>
              <a:t>kredytu </a:t>
            </a:r>
            <a:r>
              <a:rPr lang="pl-PL" i="1" dirty="0" smtClean="0"/>
              <a:t>hipotecznego</a:t>
            </a:r>
            <a:r>
              <a:rPr lang="pl-PL" dirty="0" smtClean="0"/>
              <a:t>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sposób </a:t>
            </a:r>
            <a:r>
              <a:rPr lang="pl-PL" dirty="0"/>
              <a:t>zabezpieczenia wierzytelności </a:t>
            </a:r>
            <a:r>
              <a:rPr lang="pl-PL" dirty="0" smtClean="0"/>
              <a:t>banku,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stronę </a:t>
            </a:r>
            <a:r>
              <a:rPr lang="pl-PL" dirty="0"/>
              <a:t>umowy zobowiązaną do poniesienia kosztu wyceny nieruchomości lub </a:t>
            </a:r>
            <a:r>
              <a:rPr lang="pl-PL" dirty="0" smtClean="0"/>
              <a:t>lokalu oraz </a:t>
            </a:r>
            <a:r>
              <a:rPr lang="pl-PL" dirty="0"/>
              <a:t>kosztu monitorowania ich </a:t>
            </a:r>
            <a:r>
              <a:rPr lang="pl-PL" dirty="0" smtClean="0"/>
              <a:t>wartości,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sposób </a:t>
            </a:r>
            <a:r>
              <a:rPr lang="pl-PL" dirty="0"/>
              <a:t>ustalenia wysokości oprocentowania, wysokość oprocentowania i warunki jego </a:t>
            </a:r>
            <a:r>
              <a:rPr lang="pl-PL" dirty="0" smtClean="0"/>
              <a:t>zmiany,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wysokość </a:t>
            </a:r>
            <a:r>
              <a:rPr lang="pl-PL" dirty="0"/>
              <a:t>i sposób płatności innych kosztów, w tym kosztu wykonywania przez bank upoważnienia, kosztu monitorowania wartości nieruchomości lub lokalu, </a:t>
            </a:r>
            <a:r>
              <a:rPr lang="pl-PL" dirty="0" smtClean="0"/>
              <a:t>jeżeli </a:t>
            </a:r>
            <a:r>
              <a:rPr lang="pl-PL" dirty="0"/>
              <a:t>umowa je przewiduje, oraz warunki, na jakich koszty te mogą ulegać </a:t>
            </a:r>
            <a:r>
              <a:rPr lang="pl-PL" dirty="0" smtClean="0"/>
              <a:t>zmianie,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obowiązki kredytobiorcy oraz </a:t>
            </a:r>
            <a:r>
              <a:rPr lang="pl-PL" dirty="0"/>
              <a:t>skutki ich niewykonywania przez kredytobiorcę, w szczególności prawo do żądania przez bank udzielenia mu upoważnienia do wykonania tych </a:t>
            </a:r>
            <a:r>
              <a:rPr lang="pl-PL" dirty="0" smtClean="0"/>
              <a:t>obowiązków,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częstotliwość </a:t>
            </a:r>
            <a:r>
              <a:rPr lang="pl-PL" dirty="0"/>
              <a:t>i sposób monitorowania wartości nieruchomości lub </a:t>
            </a:r>
            <a:r>
              <a:rPr lang="pl-PL" dirty="0" smtClean="0"/>
              <a:t>lokalu,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prawa </a:t>
            </a:r>
            <a:r>
              <a:rPr lang="pl-PL" dirty="0"/>
              <a:t>kredytobiorcy, w tym prawo do odstąpienia od umowy wraz z określeniem wysokości </a:t>
            </a:r>
            <a:r>
              <a:rPr lang="pl-PL" dirty="0" smtClean="0"/>
              <a:t>odsetek, prawo </a:t>
            </a:r>
            <a:r>
              <a:rPr lang="pl-PL" dirty="0"/>
              <a:t>do przedterminowej spłaty odwróconego </a:t>
            </a:r>
            <a:r>
              <a:rPr lang="pl-PL" i="1" dirty="0"/>
              <a:t>kredytu hipotecznego</a:t>
            </a:r>
            <a:r>
              <a:rPr lang="pl-PL" dirty="0"/>
              <a:t> oraz </a:t>
            </a:r>
            <a:r>
              <a:rPr lang="pl-PL" dirty="0" smtClean="0"/>
              <a:t>uprawnienia,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warunki </a:t>
            </a:r>
            <a:r>
              <a:rPr lang="pl-PL" dirty="0"/>
              <a:t>wypowiedzenia </a:t>
            </a:r>
            <a:r>
              <a:rPr lang="pl-PL" dirty="0" smtClean="0"/>
              <a:t>umowy,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zasady </a:t>
            </a:r>
            <a:r>
              <a:rPr lang="pl-PL" dirty="0"/>
              <a:t>i termin rozliczenia umowy odwróconego </a:t>
            </a:r>
            <a:r>
              <a:rPr lang="pl-PL" i="1" dirty="0"/>
              <a:t>kredytu </a:t>
            </a:r>
            <a:r>
              <a:rPr lang="pl-PL" i="1" dirty="0" smtClean="0"/>
              <a:t>hipotecznego</a:t>
            </a:r>
            <a:r>
              <a:rPr lang="pl-PL" dirty="0" smtClean="0"/>
              <a:t>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osoby </a:t>
            </a:r>
            <a:r>
              <a:rPr lang="pl-PL" dirty="0"/>
              <a:t>do kontaktu po śmierci kredytobiorcy.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9209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07067" y="1940510"/>
            <a:ext cx="7766936" cy="1646302"/>
          </a:xfrm>
        </p:spPr>
        <p:txBody>
          <a:bodyPr/>
          <a:lstStyle/>
          <a:p>
            <a:pPr algn="ctr"/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1507067" y="4460266"/>
            <a:ext cx="7766936" cy="109689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dirty="0" smtClean="0"/>
              <a:t>Kancelaria </a:t>
            </a:r>
            <a:r>
              <a:rPr lang="pl-PL" dirty="0"/>
              <a:t>Radcy Prawnego</a:t>
            </a:r>
          </a:p>
          <a:p>
            <a:pPr algn="ctr"/>
            <a:r>
              <a:rPr lang="pl-PL" dirty="0"/>
              <a:t>dr Małgorzaty Maliszewskiej</a:t>
            </a:r>
          </a:p>
          <a:p>
            <a:pPr algn="ctr"/>
            <a:r>
              <a:rPr lang="pl-PL" dirty="0"/>
              <a:t>ul. Szczęśliwicka27a lok. 3, 02-323 Warszawa</a:t>
            </a:r>
          </a:p>
          <a:p>
            <a:pPr algn="ctr"/>
            <a:r>
              <a:rPr lang="pl-PL" dirty="0"/>
              <a:t>tel.(22) 822 30 30, prawnik@drmaliszewskakancelaria.com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028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UMOWA KREDYTU –</a:t>
            </a:r>
            <a:br>
              <a:rPr lang="pl-PL" dirty="0" smtClean="0"/>
            </a:br>
            <a:r>
              <a:rPr lang="pl-PL" dirty="0" smtClean="0"/>
              <a:t>AKTY 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Podstawowym aktem prawnym regulującym problematykę umowy </a:t>
            </a:r>
            <a:r>
              <a:rPr lang="pl-PL" dirty="0" smtClean="0"/>
              <a:t>kredytu jest </a:t>
            </a:r>
            <a:r>
              <a:rPr lang="pl-PL" dirty="0"/>
              <a:t>ustawa z dnia </a:t>
            </a:r>
            <a:r>
              <a:rPr lang="pl-PL" dirty="0" smtClean="0"/>
              <a:t>29 sierpnia 1997 </a:t>
            </a:r>
            <a:r>
              <a:rPr lang="pl-PL" dirty="0"/>
              <a:t>r. </a:t>
            </a:r>
            <a:r>
              <a:rPr lang="pl-PL" dirty="0" smtClean="0"/>
              <a:t>Prawo bankowe.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Poza powyższym aktem prawnym do umowy </a:t>
            </a:r>
            <a:r>
              <a:rPr lang="pl-PL" dirty="0" smtClean="0"/>
              <a:t>kredytu mają </a:t>
            </a:r>
            <a:r>
              <a:rPr lang="pl-PL" dirty="0"/>
              <a:t>zastosowanie </a:t>
            </a:r>
            <a:r>
              <a:rPr lang="pl-PL" dirty="0" smtClean="0"/>
              <a:t>przepisy: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ustawy </a:t>
            </a:r>
            <a:r>
              <a:rPr lang="pl-PL" dirty="0"/>
              <a:t>z dnia </a:t>
            </a:r>
            <a:r>
              <a:rPr lang="pl-PL" dirty="0" smtClean="0"/>
              <a:t>12 maja 2011 r. o kredycie konsumenckim,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ustawy z dnia 23 marca 2017 r. o kredycie hipotecznym oraz o nadzorze nad pośrednikami kredytu hipotecznego i agentami,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ustawy z dnia 23 października 2014 r. o odwróconym kredycie hipotecznym.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517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ISTOTA UMOWY KREDYTU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30400"/>
            <a:ext cx="8367839" cy="505900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Zgodnie z art. 69 ustawy z dnia 29 sierpnia 1997 r. Prawo bankowe </a:t>
            </a:r>
            <a:r>
              <a:rPr lang="pl-PL" i="1" dirty="0" smtClean="0"/>
              <a:t>„</a:t>
            </a:r>
            <a:r>
              <a:rPr lang="pl-PL" i="1" dirty="0"/>
              <a:t>Przez umowę kredytu bank zobowiązuje się oddać do dyspozycji kredytobiorcy na czas oznaczony w umowie kwotę środków pieniężnych z przeznaczeniem na ustalony cel, a kredytobiorca zobowiązuje się do korzystania z niej na warunkach określonych w umowie, zwrotu kwoty wykorzystanego kredytu wraz z odsetkami w oznaczonych terminach spłaty oraz z</a:t>
            </a:r>
            <a:r>
              <a:rPr lang="pl-PL" i="1" dirty="0" smtClean="0"/>
              <a:t>apłaty </a:t>
            </a:r>
            <a:r>
              <a:rPr lang="pl-PL" i="1" dirty="0"/>
              <a:t>prowizji od udzielonego </a:t>
            </a:r>
            <a:r>
              <a:rPr lang="pl-PL" i="1" dirty="0" smtClean="0"/>
              <a:t>kredytu”</a:t>
            </a:r>
            <a:r>
              <a:rPr lang="pl-PL" dirty="0" smtClean="0"/>
              <a:t>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Umowa kredytu powinna być zawarta na piśmie i określać w </a:t>
            </a:r>
            <a:r>
              <a:rPr lang="pl-PL" dirty="0" smtClean="0"/>
              <a:t>szczególności: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strony umowy,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kwotę </a:t>
            </a:r>
            <a:r>
              <a:rPr lang="pl-PL" dirty="0"/>
              <a:t>i walutę </a:t>
            </a:r>
            <a:r>
              <a:rPr lang="pl-PL" dirty="0" smtClean="0"/>
              <a:t>kredytu,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cel</a:t>
            </a:r>
            <a:r>
              <a:rPr lang="pl-PL" dirty="0"/>
              <a:t>, na który kredyt został </a:t>
            </a:r>
            <a:r>
              <a:rPr lang="pl-PL" dirty="0" smtClean="0"/>
              <a:t>udzielony,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zasady </a:t>
            </a:r>
            <a:r>
              <a:rPr lang="pl-PL" dirty="0"/>
              <a:t>i termin spłaty </a:t>
            </a:r>
            <a:r>
              <a:rPr lang="pl-PL" dirty="0" smtClean="0"/>
              <a:t>kredytu,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w </a:t>
            </a:r>
            <a:r>
              <a:rPr lang="pl-PL" dirty="0"/>
              <a:t>przypadku umowy o kredyt denominowany lub indeksowany do waluty innej niż waluta polska, szczegółowe zasady określania sposobów i terminów ustalania kursu wymiany walut, na podstawie którego w szczególności wyliczana jest kwota kredytu, jego transz i rat kapitałowo-odsetkowych oraz zasad przeliczania na walutę wypłaty albo spłaty </a:t>
            </a:r>
            <a:r>
              <a:rPr lang="pl-PL" dirty="0" smtClean="0"/>
              <a:t>kredytu,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wysokość </a:t>
            </a:r>
            <a:r>
              <a:rPr lang="pl-PL" dirty="0"/>
              <a:t>oprocentowania kredytu i warunki jego </a:t>
            </a:r>
            <a:r>
              <a:rPr lang="pl-PL" dirty="0" smtClean="0"/>
              <a:t>zmiany,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sposób </a:t>
            </a:r>
            <a:r>
              <a:rPr lang="pl-PL" dirty="0"/>
              <a:t>zabezpieczenia spłaty </a:t>
            </a:r>
            <a:r>
              <a:rPr lang="pl-PL" dirty="0" smtClean="0"/>
              <a:t>kredytu,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zakres </a:t>
            </a:r>
            <a:r>
              <a:rPr lang="pl-PL" dirty="0"/>
              <a:t>uprawnień banku związanych z kontrolą wykorzystania i spłaty </a:t>
            </a:r>
            <a:r>
              <a:rPr lang="pl-PL" dirty="0" smtClean="0"/>
              <a:t>kredytu,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terminy </a:t>
            </a:r>
            <a:r>
              <a:rPr lang="pl-PL" dirty="0"/>
              <a:t>i sposób postawienia do dyspozycji kredytobiorcy środków </a:t>
            </a:r>
            <a:r>
              <a:rPr lang="pl-PL" dirty="0" smtClean="0"/>
              <a:t>pieniężnych,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wysokość </a:t>
            </a:r>
            <a:r>
              <a:rPr lang="pl-PL" dirty="0"/>
              <a:t>prowizji, jeżeli umowa ją </a:t>
            </a:r>
            <a:r>
              <a:rPr lang="pl-PL" dirty="0" smtClean="0"/>
              <a:t>przewiduje,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warunki </a:t>
            </a:r>
            <a:r>
              <a:rPr lang="pl-PL" dirty="0"/>
              <a:t>dokonywania zmian i rozwiązania umowy.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663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UMOWA O KREDYT KONSUMENCKI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1404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Zgodnie z ustawą </a:t>
            </a:r>
            <a:r>
              <a:rPr lang="pl-PL" dirty="0"/>
              <a:t>z dnia 12 maja 2011 r. o kredycie </a:t>
            </a:r>
            <a:r>
              <a:rPr lang="pl-PL" dirty="0" smtClean="0"/>
              <a:t>konsumenckim przez umowę o kredyt konsumencki rozumie się: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umowę </a:t>
            </a:r>
            <a:r>
              <a:rPr lang="pl-PL" dirty="0"/>
              <a:t>o kredyt w wysokości nie większej niż 255 550 zł albo równowartość tej kwoty w walucie innej niż waluta polska, który kredytodawca w zakresie swojej działalności udziela lub daje przyrzeczenie udzielenia </a:t>
            </a:r>
            <a:r>
              <a:rPr lang="pl-PL" dirty="0" smtClean="0"/>
              <a:t>konsumentowi,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umowę </a:t>
            </a:r>
            <a:r>
              <a:rPr lang="pl-PL" dirty="0"/>
              <a:t>o kredyt niezabezpieczony hipoteką, który jest przeznaczony na remont domu albo lokalu mieszkalnego, w tym w wysokości większej niż wysokość określona </a:t>
            </a:r>
            <a:r>
              <a:rPr lang="pl-PL" dirty="0" smtClean="0"/>
              <a:t>powyżej,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umowę pożyczki,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umowę </a:t>
            </a:r>
            <a:r>
              <a:rPr lang="pl-PL" dirty="0"/>
              <a:t>kredytu w rozumieniu przepisów prawa </a:t>
            </a:r>
            <a:r>
              <a:rPr lang="pl-PL" dirty="0" smtClean="0"/>
              <a:t>bankowego,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umowę </a:t>
            </a:r>
            <a:r>
              <a:rPr lang="pl-PL" dirty="0"/>
              <a:t>o odroczeniu konsumentowi terminu spełnienia świadczenia pieniężnego, jeżeli konsument jest zobowiązany do poniesienia jakichkolwiek kosztów związanych z odroczeniem spełnienia </a:t>
            </a:r>
            <a:r>
              <a:rPr lang="pl-PL" dirty="0" smtClean="0"/>
              <a:t>świadczenia,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umowę </a:t>
            </a:r>
            <a:r>
              <a:rPr lang="pl-PL" dirty="0"/>
              <a:t>o kredyt, w której kredytodawca zaciąga zobowiązanie wobec osoby trzeciej, a konsument zobowiązuje się do zwrotu kredytodawcy spełnionego </a:t>
            </a:r>
            <a:r>
              <a:rPr lang="pl-PL" dirty="0" smtClean="0"/>
              <a:t>świadczenia,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umowę </a:t>
            </a:r>
            <a:r>
              <a:rPr lang="pl-PL" dirty="0"/>
              <a:t>o kredyt odnawialny.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Przepisów ustawy nie stosuje się do umów o charakterze kredytowym zawartych między: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przedsiębiorcami,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konsumentem a przedsiębiorcą, gdy kredytu udziela konsument,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osobami fizycznymi, poza ich działalnością gospodarczą lub zawodową,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osobami prawnymi lub jednostkami organizacyjnymi, które nie mają osobowości prawnej, gdy przepisy przyznają im zdolność prawną, niezależnie od tego, czy kredytodawca działa w ramach swojej działalności gospodarczej lub zawodowej.</a:t>
            </a:r>
          </a:p>
          <a:p>
            <a:pPr algn="just">
              <a:buFont typeface="+mj-lt"/>
              <a:buAutoNum type="arabicParenR"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0486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UMOWA O KREDYT KONSUMENCKI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812324"/>
            <a:ext cx="8244272" cy="434764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Umowa </a:t>
            </a:r>
            <a:r>
              <a:rPr lang="pl-PL" dirty="0"/>
              <a:t>o kredyt konsumencki powinna być zawarta w formie pisemnej, chyba że odrębne przepisy przewidują inną szczególną </a:t>
            </a:r>
            <a:r>
              <a:rPr lang="pl-PL" dirty="0" smtClean="0"/>
              <a:t>formę. Kredytodawca </a:t>
            </a:r>
            <a:r>
              <a:rPr lang="pl-PL" dirty="0"/>
              <a:t>lub pośrednik kredytowy jest zobowiązany niezwłocznie doręczyć umowę </a:t>
            </a:r>
            <a:r>
              <a:rPr lang="pl-PL" dirty="0" smtClean="0"/>
              <a:t>konsumentowi. Umowa </a:t>
            </a:r>
            <a:r>
              <a:rPr lang="pl-PL" dirty="0"/>
              <a:t>powinna być sformułowana w sposób jednoznaczny i </a:t>
            </a:r>
            <a:r>
              <a:rPr lang="pl-PL" dirty="0" smtClean="0"/>
              <a:t>zrozumiały.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Umowa </a:t>
            </a:r>
            <a:r>
              <a:rPr lang="pl-PL" dirty="0"/>
              <a:t>o kredyt </a:t>
            </a:r>
            <a:r>
              <a:rPr lang="pl-PL" dirty="0" smtClean="0"/>
              <a:t>konsumencki powinna określać: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imię</a:t>
            </a:r>
            <a:r>
              <a:rPr lang="pl-PL" dirty="0"/>
              <a:t>, nazwisko i adres konsumenta oraz imię, nazwisko (nazwę) i adres (siedzibę) kredytodawcy i pośrednika </a:t>
            </a:r>
            <a:r>
              <a:rPr lang="pl-PL" dirty="0" smtClean="0"/>
              <a:t>kredytowego,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rodzaj kredytu,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czas </a:t>
            </a:r>
            <a:r>
              <a:rPr lang="pl-PL" dirty="0"/>
              <a:t>obowiązywania </a:t>
            </a:r>
            <a:r>
              <a:rPr lang="pl-PL" dirty="0" smtClean="0"/>
              <a:t>umowy,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całkowitą </a:t>
            </a:r>
            <a:r>
              <a:rPr lang="pl-PL" dirty="0"/>
              <a:t>kwotę </a:t>
            </a:r>
            <a:r>
              <a:rPr lang="pl-PL" dirty="0" smtClean="0"/>
              <a:t>kredytu,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terminy </a:t>
            </a:r>
            <a:r>
              <a:rPr lang="pl-PL" dirty="0"/>
              <a:t>i sposób wypłaty </a:t>
            </a:r>
            <a:r>
              <a:rPr lang="pl-PL" dirty="0" smtClean="0"/>
              <a:t>kredytu,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stopę </a:t>
            </a:r>
            <a:r>
              <a:rPr lang="pl-PL" dirty="0"/>
              <a:t>oprocentowania kredytu, warunki stosowania tej stopy, a także okresy, warunki i procedury zmiany stopy oprocentowania wraz z podaniem indeksu lub stopy referencyjnej, o ile ma zastosowanie do pierwotnej stopy oprocentowania kredytu; jeżeli umowa o kredyt konsumencki przewiduje różne </a:t>
            </a:r>
            <a:r>
              <a:rPr lang="pl-PL" dirty="0" smtClean="0"/>
              <a:t>stopy </a:t>
            </a:r>
            <a:r>
              <a:rPr lang="pl-PL" dirty="0"/>
              <a:t>oprocentowania, informacje te podaje się dla wszystkich stosowanych stóp procentowych w danym okresie obowiązywania </a:t>
            </a:r>
            <a:r>
              <a:rPr lang="pl-PL" dirty="0" smtClean="0"/>
              <a:t>umowy,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rzeczywistą </a:t>
            </a:r>
            <a:r>
              <a:rPr lang="pl-PL" dirty="0"/>
              <a:t>roczną stopę oprocentowania oraz całkowitą kwotę do zapłaty przez konsumenta ustaloną w dniu zawarcia umowy o kredyt konsumencki wraz z podaniem wszystkich założeń przyjętych do jej </a:t>
            </a:r>
            <a:r>
              <a:rPr lang="pl-PL" dirty="0" smtClean="0"/>
              <a:t>obliczenia,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zasady </a:t>
            </a:r>
            <a:r>
              <a:rPr lang="pl-PL" dirty="0"/>
              <a:t>i terminy spłaty kredytu, w szczególności kolejność zaliczania rat kredytu konsumenckiego na poczet należności kredytodawcy, w tym informację o prawie, o którym mowa w art. 37 ust. 1; jeżeli w ramach kredytu stosuje się różne stopy oprocentowania dla różnych należności kredytodawcy, należy także podać kolejność zaliczania rat kredytu konsumenckiego na poczet różnych należnych sald, dla których stosuje się różne stopy </a:t>
            </a:r>
            <a:r>
              <a:rPr lang="pl-PL" dirty="0" smtClean="0"/>
              <a:t>oprocentowania,</a:t>
            </a:r>
            <a:endParaRPr lang="pl-PL" dirty="0"/>
          </a:p>
          <a:p>
            <a:pPr algn="just">
              <a:buFont typeface="+mj-lt"/>
              <a:buAutoNum type="arabicParenR"/>
            </a:pPr>
            <a:r>
              <a:rPr lang="pl-PL" dirty="0" smtClean="0"/>
              <a:t>zestawienie </a:t>
            </a:r>
            <a:r>
              <a:rPr lang="pl-PL" dirty="0"/>
              <a:t>zawierające terminy i zasady płatności odsetek oraz wszelkich innych kosztów kredytu, w przypadku gdy kredytodawca lub pośrednik kredytowy udziela karencji w spłacie </a:t>
            </a:r>
            <a:r>
              <a:rPr lang="pl-PL" dirty="0" smtClean="0"/>
              <a:t>kredytu.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773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UMOWA O KREDYT KONSUMENCKI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627095"/>
            <a:ext cx="8596668" cy="484094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Umowa o kredyt konsumencki powinna </a:t>
            </a:r>
            <a:r>
              <a:rPr lang="pl-PL" dirty="0" smtClean="0"/>
              <a:t>określać (c.d</a:t>
            </a:r>
            <a:r>
              <a:rPr lang="pl-PL" dirty="0" smtClean="0"/>
              <a:t>.):</a:t>
            </a:r>
          </a:p>
          <a:p>
            <a:pPr algn="just">
              <a:buFont typeface="+mj-lt"/>
              <a:buAutoNum type="arabicParenR" startAt="10"/>
            </a:pPr>
            <a:r>
              <a:rPr lang="pl-PL" dirty="0" smtClean="0"/>
              <a:t>informację </a:t>
            </a:r>
            <a:r>
              <a:rPr lang="pl-PL" dirty="0"/>
              <a:t>o innych kosztach, które konsument jest zobowiązany ponieść w związku z umową o kredyt konsumencki, w szczególności o opłatach, w tym opłatach za prowadzenie jednego lub kilku rachunków, na których są zapisywane zarówno transakcje płatności, jak i wypłaty, łącznie z opłatami za korzystanie ze środków płatniczych zarówno dla transakcji płatności, jak i dla wypłat, prowizjach, marżach oraz kosztach usług dodatkowych, w szczególności ubezpieczeń, jeżeli są znane kredytodawcy, oraz warunki, na jakich koszty te mogą ulec </a:t>
            </a:r>
            <a:r>
              <a:rPr lang="pl-PL" dirty="0" smtClean="0"/>
              <a:t>zmianie,</a:t>
            </a:r>
            <a:endParaRPr lang="pl-PL" dirty="0"/>
          </a:p>
          <a:p>
            <a:pPr algn="just">
              <a:buFont typeface="+mj-lt"/>
              <a:buAutoNum type="arabicParenR" startAt="10"/>
            </a:pPr>
            <a:r>
              <a:rPr lang="pl-PL" dirty="0" smtClean="0"/>
              <a:t>roczną </a:t>
            </a:r>
            <a:r>
              <a:rPr lang="pl-PL" dirty="0"/>
              <a:t>stopę oprocentowania zadłużenia przeterminowanego, warunki jej zmiany oraz ewentualne inne opłaty z tytułu zaległości w </a:t>
            </a:r>
            <a:r>
              <a:rPr lang="pl-PL" dirty="0" smtClean="0"/>
              <a:t>spłacie kredytu,</a:t>
            </a:r>
            <a:endParaRPr lang="pl-PL" dirty="0"/>
          </a:p>
          <a:p>
            <a:pPr algn="just">
              <a:buFont typeface="+mj-lt"/>
              <a:buAutoNum type="arabicParenR" startAt="10"/>
            </a:pPr>
            <a:r>
              <a:rPr lang="pl-PL" dirty="0" smtClean="0"/>
              <a:t>skutki </a:t>
            </a:r>
            <a:r>
              <a:rPr lang="pl-PL" dirty="0"/>
              <a:t>braku </a:t>
            </a:r>
            <a:r>
              <a:rPr lang="pl-PL" dirty="0" smtClean="0"/>
              <a:t>płatności,</a:t>
            </a:r>
            <a:endParaRPr lang="pl-PL" dirty="0"/>
          </a:p>
          <a:p>
            <a:pPr algn="just">
              <a:buFont typeface="+mj-lt"/>
              <a:buAutoNum type="arabicParenR" startAt="10"/>
            </a:pPr>
            <a:r>
              <a:rPr lang="pl-PL" dirty="0" smtClean="0"/>
              <a:t>informację </a:t>
            </a:r>
            <a:r>
              <a:rPr lang="pl-PL" dirty="0"/>
              <a:t>o konieczności poniesienia opłat notarialnych, o ile </a:t>
            </a:r>
            <a:r>
              <a:rPr lang="pl-PL" dirty="0" smtClean="0"/>
              <a:t>wystąpią,</a:t>
            </a:r>
            <a:endParaRPr lang="pl-PL" dirty="0"/>
          </a:p>
          <a:p>
            <a:pPr algn="just">
              <a:buFont typeface="+mj-lt"/>
              <a:buAutoNum type="arabicParenR" startAt="10"/>
            </a:pPr>
            <a:r>
              <a:rPr lang="pl-PL" dirty="0" smtClean="0"/>
              <a:t>sposób </a:t>
            </a:r>
            <a:r>
              <a:rPr lang="pl-PL" dirty="0"/>
              <a:t>zabezpieczenia i ubezpieczenia spłaty kredytu, jeżeli umowa je </a:t>
            </a:r>
            <a:r>
              <a:rPr lang="pl-PL" dirty="0" smtClean="0"/>
              <a:t>przewiduje,</a:t>
            </a:r>
            <a:endParaRPr lang="pl-PL" dirty="0"/>
          </a:p>
          <a:p>
            <a:pPr algn="just">
              <a:buFont typeface="+mj-lt"/>
              <a:buAutoNum type="arabicParenR" startAt="10"/>
            </a:pPr>
            <a:r>
              <a:rPr lang="pl-PL" dirty="0" smtClean="0"/>
              <a:t>termin</a:t>
            </a:r>
            <a:r>
              <a:rPr lang="pl-PL" dirty="0"/>
              <a:t>, sposób i skutki odstąpienia konsumenta od umowy, obowiązek zwrotu przez konsumenta udostępnionego przez kredytodawcę kredytu oraz odsetek zgodnie z rozdziałem 5, a także kwotę odsetek należnych w stosunku </a:t>
            </a:r>
            <a:r>
              <a:rPr lang="pl-PL" dirty="0" smtClean="0"/>
              <a:t>dziennym,</a:t>
            </a:r>
            <a:endParaRPr lang="pl-PL" dirty="0"/>
          </a:p>
          <a:p>
            <a:pPr algn="just">
              <a:buFont typeface="+mj-lt"/>
              <a:buAutoNum type="arabicParenR" startAt="10"/>
            </a:pPr>
            <a:r>
              <a:rPr lang="pl-PL" dirty="0" smtClean="0"/>
              <a:t>prawo </a:t>
            </a:r>
            <a:r>
              <a:rPr lang="pl-PL" dirty="0"/>
              <a:t>konsumenta do spłaty kredytu przed terminem oraz procedurę spłaty kredytu przed </a:t>
            </a:r>
            <a:r>
              <a:rPr lang="pl-PL" dirty="0" smtClean="0"/>
              <a:t>terminem,</a:t>
            </a:r>
            <a:endParaRPr lang="pl-PL" dirty="0"/>
          </a:p>
          <a:p>
            <a:pPr algn="just">
              <a:buFont typeface="+mj-lt"/>
              <a:buAutoNum type="arabicParenR" startAt="10"/>
            </a:pPr>
            <a:r>
              <a:rPr lang="pl-PL" dirty="0" smtClean="0"/>
              <a:t>informację </a:t>
            </a:r>
            <a:r>
              <a:rPr lang="pl-PL" dirty="0"/>
              <a:t>o prawie kredytodawcy do otrzymania prowizji za spłatę kredytu przed terminem i o sposobie jej ustalania, o ile takie prawo zastrzeżono w </a:t>
            </a:r>
            <a:r>
              <a:rPr lang="pl-PL" dirty="0" smtClean="0"/>
              <a:t>umowie,</a:t>
            </a:r>
            <a:endParaRPr lang="pl-PL" dirty="0"/>
          </a:p>
          <a:p>
            <a:pPr algn="just">
              <a:buFont typeface="+mj-lt"/>
              <a:buAutoNum type="arabicParenR" startAt="10"/>
            </a:pPr>
            <a:r>
              <a:rPr lang="pl-PL" dirty="0" smtClean="0"/>
              <a:t>informację </a:t>
            </a:r>
            <a:r>
              <a:rPr lang="pl-PL" dirty="0"/>
              <a:t>o prawie, o którym mowa w art. 59 ust. </a:t>
            </a:r>
            <a:r>
              <a:rPr lang="pl-PL" dirty="0" smtClean="0"/>
              <a:t>1 </a:t>
            </a:r>
            <a:r>
              <a:rPr lang="pl-PL" dirty="0" smtClean="0"/>
              <a:t>ustawy,</a:t>
            </a:r>
            <a:endParaRPr lang="pl-PL" dirty="0"/>
          </a:p>
          <a:p>
            <a:pPr algn="just">
              <a:buFont typeface="+mj-lt"/>
              <a:buAutoNum type="arabicParenR" startAt="10"/>
            </a:pPr>
            <a:r>
              <a:rPr lang="pl-PL" dirty="0" smtClean="0"/>
              <a:t>warunki </a:t>
            </a:r>
            <a:r>
              <a:rPr lang="pl-PL" dirty="0"/>
              <a:t>rozwiązania </a:t>
            </a:r>
            <a:r>
              <a:rPr lang="pl-PL" dirty="0" smtClean="0"/>
              <a:t>umowy,</a:t>
            </a:r>
            <a:endParaRPr lang="pl-PL" dirty="0"/>
          </a:p>
          <a:p>
            <a:pPr algn="just">
              <a:buFont typeface="+mj-lt"/>
              <a:buAutoNum type="arabicParenR" startAt="10"/>
            </a:pPr>
            <a:r>
              <a:rPr lang="pl-PL" dirty="0" smtClean="0"/>
              <a:t>informację </a:t>
            </a:r>
            <a:r>
              <a:rPr lang="pl-PL" dirty="0"/>
              <a:t>o możliwości korzystania z pozasądowego rozstrzygania sporów oraz zasadach dostępu do tej procedury, jeżeli takie prawo przysługuje </a:t>
            </a:r>
            <a:r>
              <a:rPr lang="pl-PL" dirty="0" smtClean="0"/>
              <a:t>konsumentowi,</a:t>
            </a:r>
            <a:endParaRPr lang="pl-PL" dirty="0"/>
          </a:p>
          <a:p>
            <a:pPr algn="just">
              <a:buFont typeface="+mj-lt"/>
              <a:buAutoNum type="arabicParenR" startAt="10"/>
            </a:pPr>
            <a:r>
              <a:rPr lang="pl-PL" dirty="0" smtClean="0"/>
              <a:t>wskazanie </a:t>
            </a:r>
            <a:r>
              <a:rPr lang="pl-PL" dirty="0"/>
              <a:t>organu nadzoru właściwego w sprawach ochrony konsumentów.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679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UMOWA O KREDYT WIĄZANY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Zgodnie z art. 5 pkt 14 ustawy z dnia </a:t>
            </a:r>
            <a:r>
              <a:rPr lang="pl-PL" dirty="0"/>
              <a:t>12 maja 2011 r. o kredycie </a:t>
            </a:r>
            <a:r>
              <a:rPr lang="pl-PL" dirty="0" smtClean="0"/>
              <a:t>konsumenckim</a:t>
            </a:r>
            <a:r>
              <a:rPr lang="pl-PL" dirty="0"/>
              <a:t> </a:t>
            </a:r>
            <a:r>
              <a:rPr lang="pl-PL" i="1" dirty="0" smtClean="0"/>
              <a:t>„Umowa </a:t>
            </a:r>
            <a:r>
              <a:rPr lang="pl-PL" i="1" dirty="0"/>
              <a:t>o kredyt wiązany </a:t>
            </a:r>
            <a:r>
              <a:rPr lang="pl-PL" i="1" dirty="0" smtClean="0"/>
              <a:t>jest to </a:t>
            </a:r>
            <a:r>
              <a:rPr lang="pl-PL" i="1" dirty="0"/>
              <a:t>umowa o kredyt, z którego jest wyłącznie finansowane nabycie towaru lub usługi na podstawie innej umowy, a obie te umowy są ze sobą powiązane, zgodnie z </a:t>
            </a:r>
            <a:r>
              <a:rPr lang="pl-PL" i="1" dirty="0" smtClean="0"/>
              <a:t>którymi:</a:t>
            </a:r>
          </a:p>
          <a:p>
            <a:pPr marL="0" indent="0" algn="just">
              <a:buNone/>
            </a:pPr>
            <a:r>
              <a:rPr lang="pl-PL" i="1" dirty="0" smtClean="0"/>
              <a:t>a) sprzedawca </a:t>
            </a:r>
            <a:r>
              <a:rPr lang="pl-PL" i="1" dirty="0"/>
              <a:t>lub usługodawca udziela kredytu konsumentowi na nabycie towaru lub usługi od tego sprzedawcy lub usługodawcy, </a:t>
            </a:r>
            <a:r>
              <a:rPr lang="pl-PL" i="1" dirty="0" smtClean="0"/>
              <a:t>albo</a:t>
            </a:r>
          </a:p>
          <a:p>
            <a:pPr marL="0" indent="0" algn="just">
              <a:buNone/>
            </a:pPr>
            <a:r>
              <a:rPr lang="pl-PL" i="1" dirty="0" smtClean="0"/>
              <a:t>b) nabycie towaru lub usługi jest finansowane przez kredytodawcę, który współpracuje ze sprzedawcą lub usługodawcą w związku z przygotowaniem lub zawarciem umowy o kredyt, albo</a:t>
            </a:r>
          </a:p>
          <a:p>
            <a:pPr marL="0" indent="0" algn="just">
              <a:buNone/>
            </a:pPr>
            <a:r>
              <a:rPr lang="pl-PL" i="1" dirty="0" smtClean="0"/>
              <a:t>c</a:t>
            </a:r>
            <a:r>
              <a:rPr lang="pl-PL" i="1" dirty="0"/>
              <a:t>) nabycie towaru lub usługi jest finansowane przez kredytodawcę, a towar lub usługa są szczegółowo określone w umowie o </a:t>
            </a:r>
            <a:r>
              <a:rPr lang="pl-PL" i="1" dirty="0" smtClean="0"/>
              <a:t>kredyt”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Umowa o kredyt wiązany lub w formie odroczonej </a:t>
            </a:r>
            <a:r>
              <a:rPr lang="pl-PL" dirty="0" smtClean="0"/>
              <a:t>płatności powinna zawierać elementy niezbędne dla umowy o kredyt konsumencki oraz:</a:t>
            </a:r>
          </a:p>
          <a:p>
            <a:pPr>
              <a:buFont typeface="+mj-lt"/>
              <a:buAutoNum type="arabicParenR"/>
            </a:pPr>
            <a:r>
              <a:rPr lang="pl-PL" dirty="0" smtClean="0"/>
              <a:t>opis </a:t>
            </a:r>
            <a:r>
              <a:rPr lang="pl-PL" dirty="0"/>
              <a:t>towaru lub </a:t>
            </a:r>
            <a:r>
              <a:rPr lang="pl-PL" dirty="0" smtClean="0"/>
              <a:t>usługi,</a:t>
            </a:r>
          </a:p>
          <a:p>
            <a:pPr>
              <a:buFont typeface="+mj-lt"/>
              <a:buAutoNum type="arabicParenR"/>
            </a:pPr>
            <a:r>
              <a:rPr lang="pl-PL" dirty="0" smtClean="0"/>
              <a:t>cenę </a:t>
            </a:r>
            <a:r>
              <a:rPr lang="pl-PL" dirty="0"/>
              <a:t>nabycia towaru lub usługi.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9299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UMOWA O KREDYT HIPOTECZNY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Zgodnie z ustawą z </a:t>
            </a:r>
            <a:r>
              <a:rPr lang="pl-PL" dirty="0"/>
              <a:t>dnia 23 marca 2017 r. o kredycie hipotecznym oraz o nadzorze nad pośrednikami kredytu hipotecznego i </a:t>
            </a:r>
            <a:r>
              <a:rPr lang="pl-PL" dirty="0" smtClean="0"/>
              <a:t>agentami przez umowę o kredyt hipoteczny rozumie się: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umowę</a:t>
            </a:r>
            <a:r>
              <a:rPr lang="pl-PL" dirty="0"/>
              <a:t>, w ramach której kredytodawca udziela konsumentowi kredytu lub daje mu przyrzeczenie udzielenia kredytu zabezpieczonego hipoteką lub innym prawem związanym z nieruchomością mieszkalną lub przeznaczonego na sfinansowanie niezwiązanego z działalnością gospodarczą lub prowadzeniem gospodarstwa rolnego nabycia lub </a:t>
            </a:r>
            <a:r>
              <a:rPr lang="pl-PL" dirty="0" smtClean="0"/>
              <a:t>utrzymania: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l-PL" dirty="0" smtClean="0"/>
              <a:t>prawa </a:t>
            </a:r>
            <a:r>
              <a:rPr lang="pl-PL" dirty="0"/>
              <a:t>własności budynku mieszkalnego lub lokalu mieszkalnego stanowiącego odrębną nieruchomość, a także ich budowy lub przebudowy w rozumieniu art. 3 pkt 6 i 7a </a:t>
            </a:r>
            <a:r>
              <a:rPr lang="pl-PL" i="1" dirty="0"/>
              <a:t>ustawy</a:t>
            </a:r>
            <a:r>
              <a:rPr lang="pl-PL" dirty="0"/>
              <a:t> z dnia 7 lipca 1994 r. - Prawo </a:t>
            </a:r>
            <a:r>
              <a:rPr lang="pl-PL" dirty="0" smtClean="0"/>
              <a:t>budowlane,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l-PL" dirty="0" smtClean="0"/>
              <a:t>spółdzielczego </a:t>
            </a:r>
            <a:r>
              <a:rPr lang="pl-PL" dirty="0"/>
              <a:t>własnościowego prawa do </a:t>
            </a:r>
            <a:r>
              <a:rPr lang="pl-PL" dirty="0" smtClean="0"/>
              <a:t>lokalu,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l-PL" dirty="0" smtClean="0"/>
              <a:t>prawa </a:t>
            </a:r>
            <a:r>
              <a:rPr lang="pl-PL" dirty="0"/>
              <a:t>własności nieruchomości gruntowej lub jej </a:t>
            </a:r>
            <a:r>
              <a:rPr lang="pl-PL" dirty="0" smtClean="0"/>
              <a:t>części,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l-PL" dirty="0" smtClean="0"/>
              <a:t>udziału </a:t>
            </a:r>
            <a:r>
              <a:rPr lang="pl-PL" dirty="0"/>
              <a:t>we współwłasności budynku mieszkalnego lub lokalu mieszkalnego stanowiącego odrębną nieruchomość lub udziału w nieruchomości </a:t>
            </a:r>
            <a:r>
              <a:rPr lang="pl-PL" dirty="0" smtClean="0"/>
              <a:t>gruntowej.</a:t>
            </a: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Ponadto przez umowę o kredyt hipoteczny rozumie się następujące umowy, o ile spełniają warunki określone powyżej:</a:t>
            </a:r>
            <a:endParaRPr lang="pl-PL" dirty="0"/>
          </a:p>
          <a:p>
            <a:pPr algn="just">
              <a:buFont typeface="+mj-lt"/>
              <a:buAutoNum type="arabicParenR"/>
            </a:pPr>
            <a:r>
              <a:rPr lang="pl-PL" dirty="0" smtClean="0"/>
              <a:t>umowę pożyczki</a:t>
            </a:r>
            <a:r>
              <a:rPr lang="pl-PL" dirty="0"/>
              <a:t>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umowę kredytu </a:t>
            </a:r>
            <a:r>
              <a:rPr lang="pl-PL" dirty="0"/>
              <a:t>w rozumieniu art. 69 ust. 1 </a:t>
            </a:r>
            <a:r>
              <a:rPr lang="pl-PL" i="1" dirty="0"/>
              <a:t>ustawy</a:t>
            </a:r>
            <a:r>
              <a:rPr lang="pl-PL" dirty="0"/>
              <a:t> z dnia 29 sierpnia 1997 r. - Prawo </a:t>
            </a:r>
            <a:r>
              <a:rPr lang="pl-PL" dirty="0" smtClean="0"/>
              <a:t>bankowe,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umowę o </a:t>
            </a:r>
            <a:r>
              <a:rPr lang="pl-PL" dirty="0"/>
              <a:t>odroczeniu konsumentowi terminu spełnienia świadczenia pieniężnego,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umowę o </a:t>
            </a:r>
            <a:r>
              <a:rPr lang="pl-PL" dirty="0"/>
              <a:t>kredyt, w której kredytodawca zaciąga zobowiązanie wobec osoby trzeciej, a konsument zobowiązuje się do zwrotu kredytodawcy spełnionego świadczenia,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umowę o </a:t>
            </a:r>
            <a:r>
              <a:rPr lang="pl-PL" dirty="0"/>
              <a:t>kredyt </a:t>
            </a:r>
            <a:r>
              <a:rPr lang="pl-PL" dirty="0" smtClean="0"/>
              <a:t>odnawialny.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1951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UMOWA O KREDYT HIPOTECZNY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Umowa o kredyt hipoteczny określa elementy wymienione w art. 69 ust. 2 ustawy z dnia 29 sierpnia 1997 r. - Prawo bankowe </a:t>
            </a:r>
            <a:r>
              <a:rPr lang="pl-PL" dirty="0" smtClean="0"/>
              <a:t>oraz: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opłaty </a:t>
            </a:r>
            <a:r>
              <a:rPr lang="pl-PL" dirty="0"/>
              <a:t>i inne koszty związane z udzieleniem kredytu hipotecznego, w tym opłatę za rozpatrzenie wniosku kredytowego, przygotowanie i zawarcie umowy o kredyt hipoteczny, oraz warunki ich </a:t>
            </a:r>
            <a:r>
              <a:rPr lang="pl-PL" dirty="0" smtClean="0"/>
              <a:t>zmian,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całkowity </a:t>
            </a:r>
            <a:r>
              <a:rPr lang="pl-PL" dirty="0"/>
              <a:t>koszt kredytu hipotecznego określony w dniu zawarcia umowy o kredyt </a:t>
            </a:r>
            <a:r>
              <a:rPr lang="pl-PL" dirty="0" smtClean="0"/>
              <a:t>hipoteczny,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całkowitą </a:t>
            </a:r>
            <a:r>
              <a:rPr lang="pl-PL" dirty="0"/>
              <a:t>kwotę do zapłaty przez konsumenta określoną w dniu zawarcia umowy o kredyt </a:t>
            </a:r>
            <a:r>
              <a:rPr lang="pl-PL" dirty="0" smtClean="0"/>
              <a:t>hipoteczny,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zasady </a:t>
            </a:r>
            <a:r>
              <a:rPr lang="pl-PL" dirty="0"/>
              <a:t>i koszty ustanowienia, zmiany lub wygaśnięcia zabezpieczeń i ubezpieczeń, w tym koszty ubezpieczenia spłaty kredytu </a:t>
            </a:r>
            <a:r>
              <a:rPr lang="pl-PL" dirty="0" smtClean="0"/>
              <a:t>hipotecznego,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prawo </a:t>
            </a:r>
            <a:r>
              <a:rPr lang="pl-PL" dirty="0"/>
              <a:t>konsumenta do spłaty kredytu hipotecznego przed terminem oraz koszty spłaty całości lub części kredytu hipotecznego przed terminem określonym w umowie o kredyt </a:t>
            </a:r>
            <a:r>
              <a:rPr lang="pl-PL" dirty="0" smtClean="0"/>
              <a:t>hipoteczny,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warunki</a:t>
            </a:r>
            <a:r>
              <a:rPr lang="pl-PL" dirty="0"/>
              <a:t>, termin, sposób i skutki odstąpienia od umowy o kredyt hipoteczny przez </a:t>
            </a:r>
            <a:r>
              <a:rPr lang="pl-PL" dirty="0" smtClean="0"/>
              <a:t>konsumenta,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skutki </a:t>
            </a:r>
            <a:r>
              <a:rPr lang="pl-PL" dirty="0"/>
              <a:t>niedotrzymania warunków umowy o kredyt hipoteczny, ze szczególnym uwzględnieniem informacji o stopie oprocentowania zadłużenia przeterminowanego, warunkach jej zmiany oraz ewentualnych opłatach z tytułu zaległości w spłacie kredytu </a:t>
            </a:r>
            <a:r>
              <a:rPr lang="pl-PL" dirty="0" smtClean="0"/>
              <a:t>hipotecznego.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946524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759</TotalTime>
  <Words>2245</Words>
  <Application>Microsoft Office PowerPoint</Application>
  <PresentationFormat>Panoramiczny</PresentationFormat>
  <Paragraphs>141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Faseta</vt:lpstr>
      <vt:lpstr>UMOWA KREDYTU</vt:lpstr>
      <vt:lpstr>UMOWA KREDYTU – AKTY PRAWNE</vt:lpstr>
      <vt:lpstr>ISTOTA UMOWY KREDYTU</vt:lpstr>
      <vt:lpstr>UMOWA O KREDYT KONSUMENCKI</vt:lpstr>
      <vt:lpstr>UMOWA O KREDYT KONSUMENCKI</vt:lpstr>
      <vt:lpstr>UMOWA O KREDYT KONSUMENCKI</vt:lpstr>
      <vt:lpstr>UMOWA O KREDYT WIĄZANY</vt:lpstr>
      <vt:lpstr>UMOWA O KREDYT HIPOTECZNY</vt:lpstr>
      <vt:lpstr>UMOWA O KREDYT HIPOTECZNY</vt:lpstr>
      <vt:lpstr>UMOWA ODWRÓCONEGO KREDYTU HIPOTECZNEGO</vt:lpstr>
      <vt:lpstr>UMOWA ODWRÓCONEGO KREDYTU HIPOTECZNEGO</vt:lpstr>
      <vt:lpstr>Dziękuję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UBEZPIECZENIA UMOWA KREDYTU</dc:title>
  <dc:creator>Kancelaria 3</dc:creator>
  <cp:lastModifiedBy>Kancelaria 3</cp:lastModifiedBy>
  <cp:revision>55</cp:revision>
  <dcterms:created xsi:type="dcterms:W3CDTF">2019-10-16T13:46:39Z</dcterms:created>
  <dcterms:modified xsi:type="dcterms:W3CDTF">2020-02-14T12:22:55Z</dcterms:modified>
</cp:coreProperties>
</file>